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9" r:id="rId4"/>
    <p:sldId id="270" r:id="rId5"/>
    <p:sldId id="267" r:id="rId6"/>
    <p:sldId id="268" r:id="rId7"/>
    <p:sldId id="271" r:id="rId8"/>
    <p:sldId id="272" r:id="rId9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8" autoAdjust="0"/>
    <p:restoredTop sz="94634" autoAdjust="0"/>
  </p:normalViewPr>
  <p:slideViewPr>
    <p:cSldViewPr>
      <p:cViewPr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8A66-043C-4564-B3ED-538C4997CA7A}" type="datetimeFigureOut">
              <a:rPr lang="ru-RU" smtClean="0"/>
              <a:t>30.08.2012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E2D3-8260-4C67-961D-9C7D9F7138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8A66-043C-4564-B3ED-538C4997CA7A}" type="datetimeFigureOut">
              <a:rPr lang="ru-RU" smtClean="0"/>
              <a:t>30.08.2012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E2D3-8260-4C67-961D-9C7D9F7138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8A66-043C-4564-B3ED-538C4997CA7A}" type="datetimeFigureOut">
              <a:rPr lang="ru-RU" smtClean="0"/>
              <a:t>30.08.2012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E2D3-8260-4C67-961D-9C7D9F7138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8A66-043C-4564-B3ED-538C4997CA7A}" type="datetimeFigureOut">
              <a:rPr lang="ru-RU" smtClean="0"/>
              <a:t>30.08.2012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E2D3-8260-4C67-961D-9C7D9F7138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8A66-043C-4564-B3ED-538C4997CA7A}" type="datetimeFigureOut">
              <a:rPr lang="ru-RU" smtClean="0"/>
              <a:t>30.08.2012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E2D3-8260-4C67-961D-9C7D9F7138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8A66-043C-4564-B3ED-538C4997CA7A}" type="datetimeFigureOut">
              <a:rPr lang="ru-RU" smtClean="0"/>
              <a:t>30.08.2012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E2D3-8260-4C67-961D-9C7D9F7138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8A66-043C-4564-B3ED-538C4997CA7A}" type="datetimeFigureOut">
              <a:rPr lang="ru-RU" smtClean="0"/>
              <a:t>30.08.2012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E2D3-8260-4C67-961D-9C7D9F7138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8A66-043C-4564-B3ED-538C4997CA7A}" type="datetimeFigureOut">
              <a:rPr lang="ru-RU" smtClean="0"/>
              <a:t>30.08.2012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E2D3-8260-4C67-961D-9C7D9F7138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8A66-043C-4564-B3ED-538C4997CA7A}" type="datetimeFigureOut">
              <a:rPr lang="ru-RU" smtClean="0"/>
              <a:t>30.08.2012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E2D3-8260-4C67-961D-9C7D9F7138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8A66-043C-4564-B3ED-538C4997CA7A}" type="datetimeFigureOut">
              <a:rPr lang="ru-RU" smtClean="0"/>
              <a:t>30.08.2012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E2D3-8260-4C67-961D-9C7D9F7138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8A66-043C-4564-B3ED-538C4997CA7A}" type="datetimeFigureOut">
              <a:rPr lang="ru-RU" smtClean="0"/>
              <a:t>30.08.2012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E2D3-8260-4C67-961D-9C7D9F7138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28A66-043C-4564-B3ED-538C4997CA7A}" type="datetimeFigureOut">
              <a:rPr lang="ru-RU" smtClean="0"/>
              <a:t>30.08.2012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0E2D3-8260-4C67-961D-9C7D9F71384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571612"/>
            <a:ext cx="7772400" cy="2649476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Пилотный проект: «Доходный дом»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6309320"/>
            <a:ext cx="6400800" cy="280974"/>
          </a:xfrm>
        </p:spPr>
        <p:txBody>
          <a:bodyPr>
            <a:normAutofit fontScale="47500" lnSpcReduction="20000"/>
          </a:bodyPr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Новосибирск 2012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  - «Доходный дом»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1"/>
          <p:cNvSpPr>
            <a:spLocks noGrp="1" noChangeArrowheads="1"/>
          </p:cNvSpPr>
          <p:nvPr>
            <p:ph idx="1"/>
          </p:nvPr>
        </p:nvSpPr>
        <p:spPr bwMode="auto">
          <a:xfrm>
            <a:off x="5724128" y="1600200"/>
            <a:ext cx="2962672" cy="374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Объем строительства: 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Трёхэтажный жилой дом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3 201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общая площадь застройки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65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квартир арендного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фонда с отделкой «под ключ»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Квартиры полностью меблированы и оборудованы бытовой техникой	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Корпоративные клиенты: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Научные работники СОРАН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gerdeva\Desktop\IMG_44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0808"/>
            <a:ext cx="5421216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Комплектация квартир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429000"/>
            <a:ext cx="8229600" cy="3096344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Каждая квартира имеет: прихожую, кухню, рабочую зону, зону отдыха, спальное место.</a:t>
            </a:r>
          </a:p>
          <a:p>
            <a:pPr marL="0" lvl="1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каждой квартире имеется вся необходимая мебель и бытовая техника для жизни, работы и отдыха: печь электрическая (3-х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конф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.), мини стенка, диван, телевизор, компьютерный стол.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840137"/>
              </p:ext>
            </p:extLst>
          </p:nvPr>
        </p:nvGraphicFramePr>
        <p:xfrm>
          <a:off x="539552" y="1844824"/>
          <a:ext cx="8208913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1533"/>
                <a:gridCol w="2485267"/>
                <a:gridCol w="4142113"/>
              </a:tblGrid>
              <a:tr h="216024"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квартир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Средняя площадь 1 квартиры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1-комнатная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40,86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2-комнатная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58,33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3-комнатная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80,51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0527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899165"/>
              </p:ext>
            </p:extLst>
          </p:nvPr>
        </p:nvGraphicFramePr>
        <p:xfrm>
          <a:off x="323528" y="121995"/>
          <a:ext cx="8640960" cy="672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880320"/>
                <a:gridCol w="2880320"/>
              </a:tblGrid>
              <a:tr h="249617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1-комнатная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2-комнатная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3-комнатная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2574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Кухня:</a:t>
                      </a:r>
                    </a:p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- Полка-сушка универсальная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Стол мойка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Мойка накладная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Стол разделочный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Посудосушитель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 поддоном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Стол обеденный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Стул – 2 шт.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Чайник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Печь электрическая (3-х </a:t>
                      </a:r>
                      <a:r>
                        <a:rPr lang="ru-RU" sz="11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конф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Холодильник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Карниз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Светильник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Прихожая: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Тумба для обуви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Панель с крючками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Зеркало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Светильник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Гостиная: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Мини стенка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Стол компьютерный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Диван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Радиочасы</a:t>
                      </a:r>
                      <a:endParaRPr lang="ru-RU" sz="11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Телевизор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Светильник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Карниз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Кухня:</a:t>
                      </a:r>
                    </a:p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- Полка-сушка универсальная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Стол мойка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Мойка накладная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Стол разделочный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Посудосушитель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 поддоном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Стол обеденный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Стул – 2 шт.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Чайник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Печь электрическая (3-х </a:t>
                      </a:r>
                      <a:r>
                        <a:rPr lang="ru-RU" sz="11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конф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Холодильник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Карниз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Светильник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Прихожая: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Тумба для обуви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Панель с крючками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Зеркало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Светильник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Гостиная: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Мини стенка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Стол компьютерный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Диван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Радиочасы</a:t>
                      </a:r>
                      <a:endParaRPr lang="ru-RU" sz="11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Телевизор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Светильник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Карниз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Спальня: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Шкаф для одежды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Кровать 1,5 спальная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Тумба прикроватная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Карниз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Светильник</a:t>
                      </a:r>
                    </a:p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Кухня:</a:t>
                      </a:r>
                    </a:p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- Полка-сушка универсальная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Стол мойка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Мойка накладная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Стол разделочный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Посудосушитель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 поддоном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Стол обеденный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Стул – 2 шт.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Чайник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Печь электрическая (3-х </a:t>
                      </a:r>
                      <a:r>
                        <a:rPr lang="ru-RU" sz="11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конф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Холодильник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Карниз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Светильник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Прихожая: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Тумба для обуви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Панель с крючками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Зеркало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Светильник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Гостиная: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Мини стенка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Диван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Радиочасы</a:t>
                      </a:r>
                      <a:endParaRPr lang="ru-RU" sz="11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Телевизор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Светильник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Карниз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Спальня 1:</a:t>
                      </a:r>
                    </a:p>
                    <a:p>
                      <a:pPr marL="285750" indent="-285750" algn="l" defTabSz="914400" rtl="0" eaLnBrk="1" latinLnBrk="0" hangingPunct="1">
                        <a:buFontTx/>
                        <a:buChar char="-"/>
                      </a:pPr>
                      <a:r>
                        <a:rPr lang="ru-RU" sz="11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Шкаф для одежды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Кровать 1,5 спальная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Тумба прикроватная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Карниз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Светильник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Спальня 2:</a:t>
                      </a:r>
                    </a:p>
                    <a:p>
                      <a:pPr marL="285750" indent="-285750" algn="l" defTabSz="914400" rtl="0" eaLnBrk="1" latinLnBrk="0" hangingPunct="1">
                        <a:buFontTx/>
                        <a:buChar char="-"/>
                      </a:pPr>
                      <a:r>
                        <a:rPr lang="ru-RU" sz="11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Стол компьютерный</a:t>
                      </a:r>
                    </a:p>
                    <a:p>
                      <a:pPr marL="285750" indent="-285750" algn="l" defTabSz="914400" rtl="0" eaLnBrk="1" latinLnBrk="0" hangingPunct="1">
                        <a:buFontTx/>
                        <a:buChar char="-"/>
                      </a:pPr>
                      <a:r>
                        <a:rPr lang="ru-RU" sz="11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Шкаф для одежды</a:t>
                      </a:r>
                    </a:p>
                    <a:p>
                      <a:pPr marL="285750" indent="-285750" algn="l" defTabSz="914400" rtl="0" eaLnBrk="1" latinLnBrk="0" hangingPunct="1">
                        <a:buFontTx/>
                        <a:buChar char="-"/>
                      </a:pPr>
                      <a:r>
                        <a:rPr lang="ru-RU" sz="11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Кровать</a:t>
                      </a:r>
                    </a:p>
                    <a:p>
                      <a:pPr marL="285750" indent="-285750" algn="l" defTabSz="914400" rtl="0" eaLnBrk="1" latinLnBrk="0" hangingPunct="1">
                        <a:buFontTx/>
                        <a:buChar char="-"/>
                      </a:pPr>
                      <a:r>
                        <a:rPr lang="ru-RU" sz="11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Карниз</a:t>
                      </a:r>
                    </a:p>
                    <a:p>
                      <a:pPr marL="285750" indent="-285750" algn="l" defTabSz="914400" rtl="0" eaLnBrk="1" latinLnBrk="0" hangingPunct="1">
                        <a:buFontTx/>
                        <a:buChar char="-"/>
                      </a:pPr>
                      <a:r>
                        <a:rPr lang="ru-RU" sz="11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Светильник</a:t>
                      </a:r>
                    </a:p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1961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gerdeva\Desktop\3-к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923" y="3356992"/>
            <a:ext cx="4776748" cy="3359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gerdeva\Desktop\2-к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88640"/>
            <a:ext cx="3265996" cy="2996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gerdeva\Desktop\1-к (2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8640"/>
            <a:ext cx="3397680" cy="3011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1349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Font typeface="Wingdings" pitchFamily="2" charset="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Функции управляющей компании «Доходными домами» будет выполнять специализированная компания 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ООО «Центр жилищного найма НСО»	</a:t>
            </a:r>
          </a:p>
          <a:p>
            <a:pPr marL="0" indent="0" algn="just">
              <a:buFont typeface="Wingdings" pitchFamily="2" charset="2"/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Условия найма: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Предоставление квартир в наём согласно правил пользования наёмным жильём.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Срок заключения договора найма – 5 лет, с возможностью пролонгации.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Стоимость найма жилья:</a:t>
            </a:r>
          </a:p>
          <a:p>
            <a:pPr lvl="1"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1-комнатная – 14 000,00 руб./мес.</a:t>
            </a:r>
          </a:p>
          <a:p>
            <a:pPr lvl="1"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2-комнатная – 15 000,00 руб./мес.</a:t>
            </a:r>
          </a:p>
          <a:p>
            <a:pPr lvl="1"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3-комнатная – 16 000,00 руб./мес.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Предусмотрена система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софинансирования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 стороны работодателя и со стороны бюджета области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(Постановление Правительства Новосибирской области № 366-п от 30.07.2012 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.). 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Механизм сдачи жилья </a:t>
            </a:r>
          </a:p>
        </p:txBody>
      </p:sp>
    </p:spTree>
    <p:extLst>
      <p:ext uri="{BB962C8B-B14F-4D97-AF65-F5344CB8AC3E}">
        <p14:creationId xmlns:p14="http://schemas.microsoft.com/office/powerpoint/2010/main" val="1119529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Условия предоставления субсидии*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2188839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Возраст – не должен превышать 35 лет.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Наличие договора коммерческого найма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Срок предоставления субсидии –не более 2-х лет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Максимальный размер ежемесячного платежа при расчете субсидии  - не более 15 000,00 руб./мес.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731812"/>
              </p:ext>
            </p:extLst>
          </p:nvPr>
        </p:nvGraphicFramePr>
        <p:xfrm>
          <a:off x="369545" y="3501008"/>
          <a:ext cx="8352930" cy="244183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36104"/>
                <a:gridCol w="720080"/>
                <a:gridCol w="2016224"/>
                <a:gridCol w="2088232"/>
                <a:gridCol w="1296144"/>
                <a:gridCol w="1296146"/>
              </a:tblGrid>
              <a:tr h="36004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Тип квартиры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Цена </a:t>
                      </a:r>
                      <a:r>
                        <a:rPr lang="ru-RU" sz="1100" u="none" strike="noStrike" dirty="0" smtClean="0">
                          <a:effectLst/>
                        </a:rPr>
                        <a:t>найма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Размер ежемесячного платежа, учитываемого при расчете субсидии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Для сотрудников Технопарка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4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плата физ. лица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софинансирование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76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из бюджета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от </a:t>
                      </a:r>
                      <a:r>
                        <a:rPr lang="ru-RU" sz="1100" u="none" strike="noStrike" dirty="0" smtClean="0">
                          <a:effectLst/>
                        </a:rPr>
                        <a:t>работодателя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221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1-комнатная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 smtClean="0">
                          <a:effectLst/>
                        </a:rPr>
                        <a:t>14 000,00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14 000,00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50,0%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22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7 000,00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3 500,00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3</a:t>
                      </a:r>
                      <a:r>
                        <a:rPr lang="ru-RU" sz="1100" u="none" strike="noStrike" baseline="0" dirty="0" smtClean="0">
                          <a:effectLst/>
                        </a:rPr>
                        <a:t> 500,00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8897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2-комнатная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 smtClean="0">
                          <a:effectLst/>
                        </a:rPr>
                        <a:t>15 </a:t>
                      </a:r>
                      <a:r>
                        <a:rPr lang="ru-RU" sz="1100" u="none" strike="noStrike" dirty="0">
                          <a:effectLst/>
                        </a:rPr>
                        <a:t>000,00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15 000,00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50,0%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 smtClean="0">
                          <a:effectLst/>
                        </a:rPr>
                        <a:t>25,0%</a:t>
                      </a:r>
                    </a:p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889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7 500,00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3 750,00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3 750,00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774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3-комнатная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 smtClean="0">
                          <a:effectLst/>
                        </a:rPr>
                        <a:t>16 000,00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15 000,00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50,0%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77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9 000,00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3 750,00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3 750,00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95536" y="6453336"/>
            <a:ext cx="8352928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7524" y="6153254"/>
            <a:ext cx="856895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* Постановление Правительства Новосибирской области № 366-п от 30.07.2012 г.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931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ООО «Центр жилищного найма Новосибирской области»</a:t>
            </a:r>
          </a:p>
          <a:p>
            <a:pPr marL="0" indent="0"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Директор 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Пельменёв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Александр Иннокентьевич 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 (383) 211-92-45 доп. 109</a:t>
            </a:r>
          </a:p>
        </p:txBody>
      </p:sp>
    </p:spTree>
    <p:extLst>
      <p:ext uri="{BB962C8B-B14F-4D97-AF65-F5344CB8AC3E}">
        <p14:creationId xmlns:p14="http://schemas.microsoft.com/office/powerpoint/2010/main" val="34982066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461</Words>
  <Application>Microsoft Office PowerPoint</Application>
  <PresentationFormat>Экран (4:3)</PresentationFormat>
  <Paragraphs>180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Пилотный проект: «Доходный дом» </vt:lpstr>
      <vt:lpstr>Проект  - «Доходный дом»</vt:lpstr>
      <vt:lpstr>Комплектация квартир</vt:lpstr>
      <vt:lpstr>Презентация PowerPoint</vt:lpstr>
      <vt:lpstr>Презентация PowerPoint</vt:lpstr>
      <vt:lpstr>Механизм сдачи жилья </vt:lpstr>
      <vt:lpstr>Условия предоставления субсидии* </vt:lpstr>
      <vt:lpstr>Презентация PowerPoint</vt:lpstr>
    </vt:vector>
  </TitlesOfParts>
  <Company>mineconom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Psea</dc:creator>
  <cp:lastModifiedBy>tea</cp:lastModifiedBy>
  <cp:revision>46</cp:revision>
  <cp:lastPrinted>2012-08-13T03:56:08Z</cp:lastPrinted>
  <dcterms:created xsi:type="dcterms:W3CDTF">2012-08-04T05:18:12Z</dcterms:created>
  <dcterms:modified xsi:type="dcterms:W3CDTF">2012-08-30T10:23:29Z</dcterms:modified>
</cp:coreProperties>
</file>