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58" r:id="rId4"/>
    <p:sldId id="274" r:id="rId5"/>
    <p:sldId id="293" r:id="rId6"/>
    <p:sldId id="259" r:id="rId7"/>
    <p:sldId id="262" r:id="rId8"/>
    <p:sldId id="260" r:id="rId9"/>
    <p:sldId id="261" r:id="rId10"/>
    <p:sldId id="268" r:id="rId11"/>
    <p:sldId id="275" r:id="rId12"/>
    <p:sldId id="263" r:id="rId13"/>
    <p:sldId id="277" r:id="rId14"/>
    <p:sldId id="264" r:id="rId15"/>
    <p:sldId id="279" r:id="rId16"/>
    <p:sldId id="265" r:id="rId17"/>
    <p:sldId id="266" r:id="rId18"/>
    <p:sldId id="282" r:id="rId19"/>
    <p:sldId id="284" r:id="rId20"/>
    <p:sldId id="285" r:id="rId21"/>
    <p:sldId id="286" r:id="rId22"/>
    <p:sldId id="287" r:id="rId23"/>
    <p:sldId id="289" r:id="rId24"/>
    <p:sldId id="291" r:id="rId25"/>
    <p:sldId id="272" r:id="rId2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Макаренко" initials="О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2" autoAdjust="0"/>
    <p:restoredTop sz="94660"/>
  </p:normalViewPr>
  <p:slideViewPr>
    <p:cSldViewPr snapToGrid="0">
      <p:cViewPr>
        <p:scale>
          <a:sx n="100" d="100"/>
          <a:sy n="100" d="100"/>
        </p:scale>
        <p:origin x="-372" y="105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9T16:38:12.294" idx="1">
    <p:pos x="5271" y="826"/>
    <p:text>Можно в кружочки поместить три основных принципа донорства? Добровольность, анонимность, безвозмездность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678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747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84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44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01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7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275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740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971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841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971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B5F4-82D5-4C03-A2FC-21EB1C644937}" type="datetimeFigureOut">
              <a:rPr lang="ru-RU" smtClean="0"/>
              <a:pPr/>
              <a:t>30.08.2019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02DA-95CE-4510-AC38-D4E057BB0E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50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906000" cy="70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6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26" y="1541643"/>
            <a:ext cx="9556674" cy="5100457"/>
          </a:xfrm>
        </p:spPr>
        <p:txBody>
          <a:bodyPr>
            <a:noAutofit/>
          </a:bodyPr>
          <a:lstStyle/>
          <a:p>
            <a:r>
              <a:rPr lang="ru-RU" sz="2500" dirty="0"/>
              <a:t>Из образца крови потенциального донора локальный регистр получает </a:t>
            </a:r>
            <a:r>
              <a:rPr lang="ru-RU" sz="2500" b="1" dirty="0"/>
              <a:t>генетические данные – фенотип донора в виде </a:t>
            </a:r>
            <a:r>
              <a:rPr lang="ru-RU" sz="2500" b="1" dirty="0" smtClean="0"/>
              <a:t>кода</a:t>
            </a:r>
            <a:r>
              <a:rPr lang="ru-RU" sz="2500" dirty="0"/>
              <a:t>.</a:t>
            </a:r>
          </a:p>
          <a:p>
            <a:r>
              <a:rPr lang="ru-RU" sz="2500" dirty="0" smtClean="0"/>
              <a:t>Обезличенные </a:t>
            </a:r>
            <a:r>
              <a:rPr lang="ru-RU" sz="2500" dirty="0"/>
              <a:t>фенотипы </a:t>
            </a:r>
            <a:r>
              <a:rPr lang="ru-RU" sz="2500" dirty="0" smtClean="0"/>
              <a:t>передаются </a:t>
            </a:r>
            <a:r>
              <a:rPr lang="ru-RU" sz="2500" dirty="0"/>
              <a:t>в единую систему,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в </a:t>
            </a:r>
            <a:r>
              <a:rPr lang="ru-RU" sz="2500" dirty="0"/>
              <a:t>которую имеют доступ врачи трансплантационных </a:t>
            </a:r>
            <a:r>
              <a:rPr lang="ru-RU" sz="2500" dirty="0" smtClean="0"/>
              <a:t>клиник.</a:t>
            </a:r>
            <a:endParaRPr lang="ru-RU" sz="2500" dirty="0"/>
          </a:p>
          <a:p>
            <a:r>
              <a:rPr lang="ru-RU" sz="2500" dirty="0" smtClean="0"/>
              <a:t>Ф. И. О. и контакты потенциального </a:t>
            </a:r>
            <a:r>
              <a:rPr lang="ru-RU" sz="2500" dirty="0"/>
              <a:t>донора </a:t>
            </a:r>
            <a:r>
              <a:rPr lang="ru-RU" sz="2500" dirty="0" smtClean="0"/>
              <a:t>хранятся в базе </a:t>
            </a:r>
            <a:r>
              <a:rPr lang="ru-RU" sz="2500" dirty="0"/>
              <a:t>локального регистра. Он </a:t>
            </a:r>
            <a:r>
              <a:rPr lang="ru-RU" sz="2500" dirty="0" smtClean="0"/>
              <a:t>обеспечивает их защиту и неразглашение.</a:t>
            </a:r>
          </a:p>
          <a:p>
            <a:r>
              <a:rPr lang="ru-RU" sz="2500" dirty="0" smtClean="0"/>
              <a:t>Если совпадение фенотипов произошло, </a:t>
            </a:r>
            <a:r>
              <a:rPr lang="ru-RU" sz="2500" dirty="0"/>
              <a:t>то врач пациента, нуждающегося </a:t>
            </a:r>
            <a:r>
              <a:rPr lang="ru-RU" sz="2500" dirty="0" smtClean="0"/>
              <a:t>в трансплантации костного мозга, </a:t>
            </a:r>
            <a:r>
              <a:rPr lang="ru-RU" sz="2500" dirty="0"/>
              <a:t>просит локальный регистр связаться с найденным донором и провести подтверждающее типирование, чтобы исключить вероятность </a:t>
            </a:r>
            <a:r>
              <a:rPr lang="ru-RU" sz="2500" dirty="0" smtClean="0"/>
              <a:t>ошибки.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126" y="147910"/>
            <a:ext cx="109380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Как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хранятся данные </a:t>
            </a:r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донора</a:t>
            </a:r>
            <a:endParaRPr lang="en-US" sz="4400" dirty="0" smtClean="0">
              <a:ln w="0"/>
              <a:solidFill>
                <a:schemeClr val="accent1"/>
              </a:solidFill>
              <a:latin typeface="+mj-lt"/>
            </a:endParaRPr>
          </a:p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в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регистре?</a:t>
            </a:r>
            <a:endParaRPr lang="ru-RU" sz="440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88265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Каков </a:t>
            </a:r>
            <a:r>
              <a:rPr lang="ru-RU" dirty="0">
                <a:ln w="0"/>
                <a:solidFill>
                  <a:schemeClr val="accent1"/>
                </a:solidFill>
              </a:rPr>
              <a:t>шанс стать донором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?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100" y="1104900"/>
            <a:ext cx="8153400" cy="54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7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859" y="3004185"/>
            <a:ext cx="8389143" cy="23812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Вам могут позвонить через пару месяцев после вступления в регистр или через несколько лет, а может быть – никогда. Вы живете как обычно, никаких ограничений нет. </a:t>
            </a:r>
          </a:p>
          <a:p>
            <a:pPr lvl="0"/>
            <a:r>
              <a:rPr lang="ru-RU" dirty="0"/>
              <a:t>Периодически вам поступают письма из регистра на электронную почту (например, поздравление с </a:t>
            </a:r>
            <a:r>
              <a:rPr lang="ru-RU" dirty="0" smtClean="0"/>
              <a:t>Днем </a:t>
            </a:r>
            <a:r>
              <a:rPr lang="ru-RU" dirty="0"/>
              <a:t>донора или </a:t>
            </a:r>
            <a:r>
              <a:rPr lang="ru-RU" dirty="0" smtClean="0"/>
              <a:t>Новым </a:t>
            </a:r>
            <a:r>
              <a:rPr lang="ru-RU" dirty="0"/>
              <a:t>годом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1802" y="449356"/>
            <a:ext cx="85744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Что происходит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после </a:t>
            </a:r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вступления</a:t>
            </a:r>
            <a:endParaRPr lang="en-US" sz="4400" dirty="0" smtClean="0">
              <a:ln w="0"/>
              <a:solidFill>
                <a:schemeClr val="accent1"/>
              </a:solidFill>
              <a:latin typeface="+mj-lt"/>
            </a:endParaRPr>
          </a:p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в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регистр?</a:t>
            </a:r>
            <a:endParaRPr lang="ru-RU" sz="440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049" y="1609726"/>
            <a:ext cx="8501913" cy="456723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Вы </a:t>
            </a:r>
            <a:r>
              <a:rPr lang="ru-RU" b="1" dirty="0"/>
              <a:t>можете выйти из регистра</a:t>
            </a:r>
            <a:r>
              <a:rPr lang="ru-RU" dirty="0"/>
              <a:t> без объяснения причин </a:t>
            </a:r>
            <a:r>
              <a:rPr lang="ru-RU" b="1" dirty="0"/>
              <a:t>в любой момент</a:t>
            </a:r>
            <a:r>
              <a:rPr lang="ru-RU" dirty="0"/>
              <a:t>.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вы решили выйти из регистра, вам </a:t>
            </a:r>
            <a:r>
              <a:rPr lang="ru-RU" dirty="0" smtClean="0"/>
              <a:t>необходимо </a:t>
            </a:r>
            <a:r>
              <a:rPr lang="ru-RU" dirty="0"/>
              <a:t>связаться с </a:t>
            </a:r>
            <a:r>
              <a:rPr lang="ru-RU" dirty="0" smtClean="0"/>
              <a:t>сотрудниками регистра </a:t>
            </a:r>
            <a:r>
              <a:rPr lang="ru-RU" dirty="0"/>
              <a:t>и </a:t>
            </a:r>
            <a:r>
              <a:rPr lang="ru-RU" dirty="0" smtClean="0"/>
              <a:t>попросить удалить </a:t>
            </a:r>
            <a:r>
              <a:rPr lang="ru-RU" dirty="0"/>
              <a:t>свои </a:t>
            </a:r>
            <a:r>
              <a:rPr lang="ru-RU" dirty="0" smtClean="0"/>
              <a:t>данные.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802" y="449357"/>
            <a:ext cx="85744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Можно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ли выйти из регистра</a:t>
            </a:r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?</a:t>
            </a:r>
            <a:endParaRPr lang="ru-RU" sz="440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909" y="1701800"/>
            <a:ext cx="9206663" cy="503858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Сотрудник регистра спросит, по-прежнему ли вы согласны </a:t>
            </a:r>
            <a:r>
              <a:rPr lang="ru-RU" sz="2000" dirty="0"/>
              <a:t>стать донором костного </a:t>
            </a:r>
            <a:r>
              <a:rPr lang="ru-RU" sz="2000" dirty="0" smtClean="0"/>
              <a:t>мозга.</a:t>
            </a:r>
          </a:p>
          <a:p>
            <a:pPr algn="just"/>
            <a:r>
              <a:rPr lang="ru-RU" sz="2000" dirty="0" smtClean="0"/>
              <a:t>Вас </a:t>
            </a:r>
            <a:r>
              <a:rPr lang="ru-RU" sz="2000" dirty="0"/>
              <a:t>пригласят </a:t>
            </a:r>
            <a:r>
              <a:rPr lang="ru-RU" sz="2000" dirty="0" smtClean="0"/>
              <a:t>сдать образец </a:t>
            </a:r>
            <a:r>
              <a:rPr lang="ru-RU" sz="2000" dirty="0"/>
              <a:t>крови для повторного </a:t>
            </a:r>
            <a:r>
              <a:rPr lang="ru-RU" sz="2000" dirty="0" smtClean="0"/>
              <a:t>типирования, которое необходимо, чтобы окончательно определить, являетесь </a:t>
            </a:r>
            <a:r>
              <a:rPr lang="ru-RU" sz="2000" dirty="0"/>
              <a:t>ли вы подходящим донором для данного пациента. Ответ сообщит сотрудник </a:t>
            </a:r>
            <a:r>
              <a:rPr lang="ru-RU" sz="2000" dirty="0" smtClean="0"/>
              <a:t>регистра.</a:t>
            </a:r>
            <a:endParaRPr lang="ru-RU" sz="2000" dirty="0"/>
          </a:p>
          <a:p>
            <a:pPr algn="just"/>
            <a:r>
              <a:rPr lang="ru-RU" sz="2000" dirty="0" smtClean="0"/>
              <a:t>Если </a:t>
            </a:r>
            <a:r>
              <a:rPr lang="ru-RU" sz="2000" dirty="0"/>
              <a:t>вы совместимы с пациентом, то с вами согласуют дату и время проведения клинико-лабораторной консультации в центре сбора </a:t>
            </a:r>
            <a:r>
              <a:rPr lang="ru-RU" sz="2000" dirty="0" smtClean="0"/>
              <a:t>клеток – </a:t>
            </a:r>
            <a:r>
              <a:rPr lang="ru-RU" sz="2000" dirty="0"/>
              <a:t>как правило,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Москве </a:t>
            </a:r>
            <a:r>
              <a:rPr lang="ru-RU" sz="2000" dirty="0" smtClean="0"/>
              <a:t>или Санкт-Петербурге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центре </a:t>
            </a:r>
            <a:r>
              <a:rPr lang="ru-RU" sz="2000" dirty="0" smtClean="0"/>
              <a:t>вы пройдете обследование и получите консультацию врача-трансфузиолога</a:t>
            </a:r>
            <a:r>
              <a:rPr lang="ru-RU" sz="2000" dirty="0"/>
              <a:t>.</a:t>
            </a:r>
            <a:r>
              <a:rPr lang="ru-RU" sz="2000" dirty="0" smtClean="0"/>
              <a:t> Убедившись</a:t>
            </a:r>
            <a:r>
              <a:rPr lang="ru-RU" sz="2000" dirty="0"/>
              <a:t>, что вы здоровы, </a:t>
            </a:r>
            <a:r>
              <a:rPr lang="ru-RU" sz="2000" dirty="0" smtClean="0"/>
              <a:t>он допустит </a:t>
            </a:r>
            <a:r>
              <a:rPr lang="ru-RU" sz="2000" dirty="0"/>
              <a:t>вас до </a:t>
            </a:r>
            <a:r>
              <a:rPr lang="ru-RU" sz="2000" dirty="0" smtClean="0"/>
              <a:t>процедуры донации (сбора клеток). </a:t>
            </a:r>
            <a:r>
              <a:rPr lang="ru-RU" sz="2000" dirty="0"/>
              <a:t>Для регистра здоровье донора </a:t>
            </a:r>
            <a:r>
              <a:rPr lang="ru-RU" sz="2000" dirty="0" smtClean="0"/>
              <a:t>прежде </a:t>
            </a:r>
            <a:r>
              <a:rPr lang="ru-RU" sz="2000" dirty="0"/>
              <a:t>всего</a:t>
            </a:r>
            <a:r>
              <a:rPr lang="ru-RU" sz="2000" dirty="0" smtClean="0"/>
              <a:t>!</a:t>
            </a:r>
          </a:p>
          <a:p>
            <a:pPr lvl="0"/>
            <a:r>
              <a:rPr lang="ru-RU" sz="2000" dirty="0" smtClean="0"/>
              <a:t>Врач-трансфузиолог согласует </a:t>
            </a:r>
            <a:r>
              <a:rPr lang="ru-RU" sz="2000" dirty="0"/>
              <a:t>с вами метод и дату сбора </a:t>
            </a:r>
            <a:r>
              <a:rPr lang="ru-RU" sz="2000" dirty="0" smtClean="0"/>
              <a:t>клеток и назначит процедуру</a:t>
            </a:r>
            <a:r>
              <a:rPr lang="ru-RU" sz="2000" dirty="0"/>
              <a:t> </a:t>
            </a:r>
            <a:r>
              <a:rPr lang="ru-RU" sz="2000" dirty="0" smtClean="0"/>
              <a:t>(как правило, </a:t>
            </a:r>
            <a:r>
              <a:rPr lang="ru-RU" sz="2000" dirty="0"/>
              <a:t>в течение </a:t>
            </a:r>
            <a:r>
              <a:rPr lang="ru-RU" sz="2000" dirty="0" smtClean="0"/>
              <a:t>3–4 недель после обследования).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Все </a:t>
            </a:r>
            <a:r>
              <a:rPr lang="ru-RU" sz="2000" dirty="0"/>
              <a:t>расходы, связанные с поездками в центр сбора клеток и </a:t>
            </a:r>
            <a:r>
              <a:rPr lang="ru-RU" sz="2000" dirty="0" smtClean="0"/>
              <a:t>проживанием в другом городе, несет </a:t>
            </a:r>
            <a:r>
              <a:rPr lang="ru-RU" sz="2000" dirty="0"/>
              <a:t>регистр.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917" y="390799"/>
            <a:ext cx="87647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 smtClean="0">
                <a:ln w="0"/>
                <a:solidFill>
                  <a:schemeClr val="accent1"/>
                </a:solidFill>
                <a:latin typeface="+mj-lt"/>
              </a:rPr>
              <a:t>Что </a:t>
            </a:r>
            <a:r>
              <a:rPr lang="ru-RU" sz="4000" dirty="0">
                <a:ln w="0"/>
                <a:solidFill>
                  <a:schemeClr val="accent1"/>
                </a:solidFill>
                <a:latin typeface="+mj-lt"/>
              </a:rPr>
              <a:t>произойдет, если вам позвонят </a:t>
            </a:r>
            <a:endParaRPr lang="ru-RU" sz="4000" dirty="0" smtClean="0">
              <a:ln w="0"/>
              <a:solidFill>
                <a:schemeClr val="accent1"/>
              </a:solidFill>
              <a:latin typeface="+mj-lt"/>
            </a:endParaRPr>
          </a:p>
          <a:p>
            <a:r>
              <a:rPr lang="ru-RU" sz="4000" dirty="0" smtClean="0">
                <a:ln w="0"/>
                <a:solidFill>
                  <a:schemeClr val="accent1"/>
                </a:solidFill>
                <a:latin typeface="+mj-lt"/>
              </a:rPr>
              <a:t>из </a:t>
            </a:r>
            <a:r>
              <a:rPr lang="ru-RU" sz="4000" dirty="0">
                <a:ln w="0"/>
                <a:solidFill>
                  <a:schemeClr val="accent1"/>
                </a:solidFill>
                <a:latin typeface="+mj-lt"/>
              </a:rPr>
              <a:t>регистра?</a:t>
            </a:r>
            <a:endParaRPr lang="ru-RU" sz="4000" b="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Важно знать!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На любом этапе </a:t>
            </a:r>
            <a:r>
              <a:rPr lang="ru-RU" b="1" dirty="0"/>
              <a:t>донор может отказаться </a:t>
            </a:r>
            <a:r>
              <a:rPr lang="ru-RU" dirty="0"/>
              <a:t>от процедуры донации без объяснения причины.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Однако помните, что за </a:t>
            </a:r>
            <a:r>
              <a:rPr lang="ru-RU" dirty="0"/>
              <a:t>7 дней до назначенной процедуры </a:t>
            </a:r>
            <a:r>
              <a:rPr lang="ru-RU" dirty="0" smtClean="0"/>
              <a:t>донации </a:t>
            </a:r>
            <a:r>
              <a:rPr lang="ru-RU" dirty="0"/>
              <a:t>пациента начинают готовить к </a:t>
            </a:r>
            <a:r>
              <a:rPr lang="ru-RU" dirty="0" smtClean="0"/>
              <a:t>пересадке. </a:t>
            </a:r>
            <a:r>
              <a:rPr lang="ru-RU" dirty="0"/>
              <a:t>С помощью химиопрепаратов </a:t>
            </a:r>
            <a:r>
              <a:rPr lang="ru-RU" dirty="0" smtClean="0"/>
              <a:t>костный </a:t>
            </a:r>
            <a:r>
              <a:rPr lang="ru-RU" dirty="0"/>
              <a:t>мозг </a:t>
            </a:r>
            <a:r>
              <a:rPr lang="ru-RU" dirty="0" smtClean="0"/>
              <a:t>полностью </a:t>
            </a:r>
            <a:r>
              <a:rPr lang="ru-RU" dirty="0"/>
              <a:t>уничтожается – </a:t>
            </a:r>
            <a:r>
              <a:rPr lang="ru-RU" dirty="0" smtClean="0"/>
              <a:t>у </a:t>
            </a:r>
            <a:r>
              <a:rPr lang="ru-RU" dirty="0"/>
              <a:t>пациента нет иммунитета.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Поздний </a:t>
            </a:r>
            <a:r>
              <a:rPr lang="ru-RU" dirty="0"/>
              <a:t>отказ донора </a:t>
            </a:r>
            <a:r>
              <a:rPr lang="ru-RU" dirty="0" smtClean="0"/>
              <a:t>от донации может </a:t>
            </a:r>
            <a:r>
              <a:rPr lang="ru-RU" dirty="0"/>
              <a:t>повлечь непоправимые последствия для здоровья пациента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79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368" y="319315"/>
            <a:ext cx="8534268" cy="1741715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Как </a:t>
            </a:r>
            <a:r>
              <a:rPr lang="ru-RU" dirty="0">
                <a:ln w="0"/>
                <a:solidFill>
                  <a:schemeClr val="accent1"/>
                </a:solidFill>
              </a:rPr>
              <a:t>происходит сбор клеток костного мозга у донора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?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42938"/>
            <a:ext cx="8572500" cy="47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7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1524000"/>
            <a:ext cx="90043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1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Что будет после процедуры донации?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714500"/>
            <a:ext cx="8543925" cy="44624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Ваша жизнь </a:t>
            </a:r>
            <a:r>
              <a:rPr lang="ru-RU" dirty="0" smtClean="0"/>
              <a:t>и здоровье будут застрахованы </a:t>
            </a:r>
            <a:r>
              <a:rPr lang="ru-RU" dirty="0"/>
              <a:t>в течение года после процедуры сбора </a:t>
            </a:r>
            <a:r>
              <a:rPr lang="ru-RU" dirty="0" smtClean="0"/>
              <a:t>клеток.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Вы </a:t>
            </a:r>
            <a:r>
              <a:rPr lang="ru-RU" dirty="0"/>
              <a:t>получите </a:t>
            </a:r>
            <a:r>
              <a:rPr lang="ru-RU" dirty="0" smtClean="0"/>
              <a:t>справку о том, </a:t>
            </a:r>
            <a:r>
              <a:rPr lang="ru-RU" dirty="0"/>
              <a:t>что стали донором костного мозга. Это позволит получать ежемесячный налоговый вычет в размере </a:t>
            </a:r>
            <a:r>
              <a:rPr lang="ru-RU" dirty="0" smtClean="0"/>
              <a:t>500 руб. </a:t>
            </a:r>
            <a:r>
              <a:rPr lang="ru-RU" dirty="0"/>
              <a:t>в течение жизни.</a:t>
            </a:r>
          </a:p>
          <a:p>
            <a:r>
              <a:rPr lang="ru-RU" dirty="0"/>
              <a:t>Вам </a:t>
            </a:r>
            <a:r>
              <a:rPr lang="ru-RU" dirty="0" smtClean="0"/>
              <a:t>проведут </a:t>
            </a:r>
            <a:r>
              <a:rPr lang="ru-RU" dirty="0"/>
              <a:t>дополнительное лабораторное обследование </a:t>
            </a:r>
            <a:r>
              <a:rPr lang="ru-RU" dirty="0" smtClean="0"/>
              <a:t>спустя </a:t>
            </a:r>
            <a:r>
              <a:rPr lang="ru-RU" dirty="0"/>
              <a:t>6 месяцев после процедуры </a:t>
            </a:r>
            <a:r>
              <a:rPr lang="ru-RU" dirty="0" smtClean="0"/>
              <a:t>донации.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Самое </a:t>
            </a:r>
            <a:r>
              <a:rPr lang="ru-RU" b="1" dirty="0"/>
              <a:t>главное – вы получили возможность спасти жизнь человека</a:t>
            </a:r>
            <a:r>
              <a:rPr lang="ru-RU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1398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96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Может </a:t>
            </a:r>
            <a:r>
              <a:rPr lang="ru-RU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ли донор встретиться </a:t>
            </a:r>
            <a:r>
              <a:rPr lang="ru-RU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с </a:t>
            </a:r>
            <a:r>
              <a:rPr lang="ru-RU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пациентом?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447800"/>
            <a:ext cx="8218884" cy="10191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dirty="0" smtClean="0"/>
              <a:t>Познакомиться с пациентом до или сразу после донации нельзя. Но вы сможете общаться с пациентом анонимно через регистр. И </a:t>
            </a:r>
            <a:r>
              <a:rPr lang="ru-RU" sz="3000" dirty="0"/>
              <a:t>в</a:t>
            </a:r>
            <a:r>
              <a:rPr lang="ru-RU" sz="3000" dirty="0" smtClean="0"/>
              <a:t>стретиться через </a:t>
            </a:r>
            <a:r>
              <a:rPr lang="ru-RU" sz="3000" dirty="0"/>
              <a:t>два года </a:t>
            </a:r>
            <a:r>
              <a:rPr lang="ru-RU" sz="3000" dirty="0" smtClean="0"/>
              <a:t>по </a:t>
            </a:r>
            <a:r>
              <a:rPr lang="ru-RU" sz="3000" dirty="0"/>
              <a:t>обоюдному </a:t>
            </a:r>
            <a:r>
              <a:rPr lang="ru-RU" sz="3000" dirty="0" smtClean="0"/>
              <a:t>согласию.</a:t>
            </a:r>
            <a:endParaRPr lang="ru-RU" sz="3000" dirty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584" y="2453612"/>
            <a:ext cx="7340600" cy="42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3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Зачем </a:t>
            </a:r>
            <a:r>
              <a:rPr lang="ru-RU" dirty="0">
                <a:ln w="0"/>
                <a:solidFill>
                  <a:schemeClr val="accent1"/>
                </a:solidFill>
              </a:rPr>
              <a:t>нужны регистры доноров костного мозга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1646" y="1789044"/>
            <a:ext cx="82306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Ежегодно в России раком крови заболевают </a:t>
            </a:r>
            <a:r>
              <a:rPr lang="ru-RU" sz="2800" b="1" dirty="0" smtClean="0">
                <a:solidFill>
                  <a:srgbClr val="C00000"/>
                </a:solidFill>
              </a:rPr>
              <a:t>28 тысяч человек. </a:t>
            </a:r>
            <a:r>
              <a:rPr lang="ru-RU" sz="2800" dirty="0" smtClean="0"/>
              <a:t>Трети из них нужна трансплантация костного мозга. </a:t>
            </a:r>
          </a:p>
          <a:p>
            <a:endParaRPr lang="ru-RU" sz="2800" dirty="0" smtClean="0"/>
          </a:p>
          <a:p>
            <a:r>
              <a:rPr lang="ru-RU" sz="2800" b="1" dirty="0" smtClean="0"/>
              <a:t>В </a:t>
            </a:r>
            <a:r>
              <a:rPr lang="ru-RU" sz="2800" b="1" smtClean="0"/>
              <a:t>Новосибирске </a:t>
            </a:r>
            <a:r>
              <a:rPr lang="ru-RU" sz="2800" b="1" smtClean="0"/>
              <a:t>ежегодно</a:t>
            </a:r>
            <a:r>
              <a:rPr lang="ru-RU" sz="2800" smtClean="0"/>
              <a:t> </a:t>
            </a:r>
            <a:r>
              <a:rPr lang="ru-RU" sz="2800" dirty="0" smtClean="0"/>
              <a:t>раком крови заболевают </a:t>
            </a:r>
            <a:r>
              <a:rPr lang="ru-RU" sz="2800" b="1" dirty="0" smtClean="0"/>
              <a:t>45 детей, 562 взрослых. </a:t>
            </a:r>
          </a:p>
          <a:p>
            <a:endParaRPr lang="ru-RU" sz="2400" dirty="0"/>
          </a:p>
          <a:p>
            <a:r>
              <a:rPr lang="ru-RU" sz="2400" b="1" dirty="0" smtClean="0"/>
              <a:t>15–20</a:t>
            </a:r>
            <a:r>
              <a:rPr lang="ru-RU" sz="2400" b="1" dirty="0"/>
              <a:t>% </a:t>
            </a:r>
            <a:r>
              <a:rPr lang="ru-RU" sz="2400" dirty="0"/>
              <a:t>больных имеют потенциально совместимого </a:t>
            </a:r>
            <a:r>
              <a:rPr lang="ru-RU" sz="2400" b="1" dirty="0"/>
              <a:t>родственного </a:t>
            </a:r>
            <a:r>
              <a:rPr lang="ru-RU" sz="2400" dirty="0"/>
              <a:t>донора. Для всех остальных необходим </a:t>
            </a:r>
            <a:r>
              <a:rPr lang="ru-RU" sz="2400" b="1" dirty="0"/>
              <a:t>поиск неродственных </a:t>
            </a:r>
            <a:r>
              <a:rPr lang="ru-RU" sz="2400" b="1" dirty="0" smtClean="0"/>
              <a:t>доноров</a:t>
            </a:r>
            <a:r>
              <a:rPr lang="ru-RU" sz="2400" dirty="0" smtClean="0"/>
              <a:t> – </a:t>
            </a:r>
            <a:r>
              <a:rPr lang="ru-RU" sz="2400" dirty="0"/>
              <a:t>в регистрах, где собраны генетические характеристики сотен тысяч людей.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4076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96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 донорах и спасенных детях из Новосибирска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70" y="2804577"/>
            <a:ext cx="3911220" cy="3812089"/>
          </a:xfrm>
          <a:ln w="63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191" y="2804577"/>
            <a:ext cx="4627598" cy="38100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96870" y="1436608"/>
            <a:ext cx="8839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Парень из Кирова Сергей Москвин стал донором костного мозга для </a:t>
            </a:r>
            <a:r>
              <a:rPr lang="ru-RU" sz="2400" dirty="0" err="1" smtClean="0"/>
              <a:t>Таси</a:t>
            </a:r>
            <a:r>
              <a:rPr lang="ru-RU" sz="2400" dirty="0" smtClean="0"/>
              <a:t> Морозовой из Новосибирска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848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96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 донорах и спасенных детях из Новосибирска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870" y="1436608"/>
            <a:ext cx="5117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Андрей </a:t>
            </a:r>
            <a:r>
              <a:rPr lang="ru-RU" sz="2400" dirty="0" err="1" smtClean="0"/>
              <a:t>Тихов</a:t>
            </a:r>
            <a:r>
              <a:rPr lang="ru-RU" sz="2400" dirty="0" smtClean="0"/>
              <a:t> из Новосибирска спас мальчика из Ноябрьска</a:t>
            </a:r>
          </a:p>
          <a:p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70" y="2308859"/>
            <a:ext cx="5142231" cy="4119563"/>
          </a:xfrm>
          <a:ln w="63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61" y="2530704"/>
            <a:ext cx="3674633" cy="23307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047534" y="1330375"/>
            <a:ext cx="3718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Ваню Константинова из Новосибирска спас донор из Германии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397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6547" y="1337012"/>
            <a:ext cx="2578953" cy="145066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969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 уже в Регистре из врачей? 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8407" y="3799784"/>
            <a:ext cx="34830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27</a:t>
            </a:r>
            <a:r>
              <a:rPr lang="ru-RU" dirty="0" smtClean="0"/>
              <a:t> сотрудников Центра имени академика Е.Н Мешалкина 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40</a:t>
            </a:r>
            <a:r>
              <a:rPr lang="ru-RU" dirty="0" smtClean="0"/>
              <a:t> сотрудников Центра Нейрохирургии вместе с главным врачом </a:t>
            </a:r>
            <a:r>
              <a:rPr lang="ru-RU" dirty="0" err="1" smtClean="0"/>
              <a:t>Рзаевым</a:t>
            </a:r>
            <a:r>
              <a:rPr lang="ru-RU" dirty="0" smtClean="0"/>
              <a:t> </a:t>
            </a:r>
            <a:r>
              <a:rPr lang="ru-RU" dirty="0" err="1" smtClean="0"/>
              <a:t>Джамилем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60 сотрудников </a:t>
            </a:r>
            <a:r>
              <a:rPr lang="ru-RU" dirty="0" smtClean="0"/>
              <a:t>Новосибирской областной больницы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1440" y="1337012"/>
            <a:ext cx="3060699" cy="2295524"/>
          </a:xfrm>
          <a:ln w="635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59" y="1337012"/>
            <a:ext cx="3283527" cy="183385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6548" y="2909936"/>
            <a:ext cx="2578952" cy="32176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1439" y="3799784"/>
            <a:ext cx="3103771" cy="23278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159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969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 уже в Регистре из СФО? 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627" y="1556504"/>
            <a:ext cx="37268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258 </a:t>
            </a:r>
            <a:r>
              <a:rPr lang="ru-RU" dirty="0" smtClean="0"/>
              <a:t>студентов колледжей и вузов Томска. Апрель 2019 года</a:t>
            </a:r>
          </a:p>
          <a:p>
            <a:endParaRPr lang="ru-RU" dirty="0" smtClean="0"/>
          </a:p>
          <a:p>
            <a:r>
              <a:rPr lang="ru-RU" b="1" dirty="0" smtClean="0"/>
              <a:t>47 </a:t>
            </a:r>
            <a:r>
              <a:rPr lang="ru-RU" dirty="0" smtClean="0"/>
              <a:t>студентов из Иркутска со слета педагогических отрядов . Апрель 2019</a:t>
            </a:r>
          </a:p>
          <a:p>
            <a:endParaRPr lang="ru-RU" dirty="0" smtClean="0"/>
          </a:p>
          <a:p>
            <a:r>
              <a:rPr lang="ru-RU" b="1" dirty="0" smtClean="0"/>
              <a:t>Около 200 </a:t>
            </a:r>
            <a:r>
              <a:rPr lang="ru-RU" dirty="0" smtClean="0"/>
              <a:t>врачей из Новосибирской областной больницы, Центра Мешалкина, Центра Нейрохирургии. </a:t>
            </a:r>
            <a:r>
              <a:rPr lang="ru-RU" b="1" dirty="0" smtClean="0"/>
              <a:t>2018-2019 годы.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150 сотрудников </a:t>
            </a:r>
            <a:r>
              <a:rPr lang="ru-RU" dirty="0" smtClean="0"/>
              <a:t>компаний </a:t>
            </a:r>
            <a:r>
              <a:rPr lang="en-US" dirty="0" smtClean="0"/>
              <a:t>Coca-Cola, </a:t>
            </a:r>
            <a:r>
              <a:rPr lang="ru-RU" dirty="0" smtClean="0"/>
              <a:t>2</a:t>
            </a:r>
            <a:r>
              <a:rPr lang="en-US" dirty="0" smtClean="0"/>
              <a:t>GIS</a:t>
            </a:r>
            <a:r>
              <a:rPr lang="ru-RU" dirty="0" smtClean="0"/>
              <a:t>, </a:t>
            </a:r>
            <a:r>
              <a:rPr lang="ru-RU" dirty="0" err="1" smtClean="0"/>
              <a:t>Технониколь</a:t>
            </a:r>
            <a:r>
              <a:rPr lang="ru-RU" dirty="0" smtClean="0"/>
              <a:t>, НГС и др.</a:t>
            </a:r>
          </a:p>
          <a:p>
            <a:endParaRPr lang="ru-RU" dirty="0" smtClean="0"/>
          </a:p>
          <a:p>
            <a:r>
              <a:rPr lang="ru-RU" b="1" dirty="0" smtClean="0"/>
              <a:t>150 курсантов </a:t>
            </a:r>
            <a:r>
              <a:rPr lang="ru-RU" dirty="0" smtClean="0"/>
              <a:t>Новосибирского Высшего военного командного училища </a:t>
            </a:r>
          </a:p>
        </p:txBody>
      </p:sp>
      <p:pic>
        <p:nvPicPr>
          <p:cNvPr id="9" name="Рисунок 8" descr="51548881_765007247203280_48897816032004014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7524" y="1352550"/>
            <a:ext cx="2781300" cy="27813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Рисунок 10" descr="48421030_738520776518594_18973411706782351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550" y="1362074"/>
            <a:ext cx="2790825" cy="27908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Рисунок 11" descr="b50760b2fd1f71fc8893de2f93503c7f74e933ae_70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0976" y="4248149"/>
            <a:ext cx="3591228" cy="23907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Рисунок 12" descr="54257752_786164608420877_44538033040942694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0024" y="4279900"/>
            <a:ext cx="1776413" cy="23685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224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96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Кому не нашли донора в регистре?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998" y="4267110"/>
            <a:ext cx="85344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Михаил Голиков </a:t>
            </a:r>
            <a:r>
              <a:rPr lang="ru-RU" sz="2200" dirty="0" smtClean="0"/>
              <a:t>из Новосибирска. Ему 24 года, у него </a:t>
            </a:r>
            <a:r>
              <a:rPr lang="ru-RU" sz="2200" dirty="0" err="1" smtClean="0"/>
              <a:t>лимфома</a:t>
            </a:r>
            <a:r>
              <a:rPr lang="ru-RU" sz="2200" dirty="0" smtClean="0"/>
              <a:t> 4 стадия. Летом 2018 года ему была показана трансплантация костного мозга. Подходящего донора в регистре России до сих пор не нашли.</a:t>
            </a:r>
          </a:p>
          <a:p>
            <a:r>
              <a:rPr lang="ru-RU" sz="2200" dirty="0" smtClean="0"/>
              <a:t> </a:t>
            </a:r>
          </a:p>
          <a:p>
            <a:r>
              <a:rPr lang="ru-RU" sz="2200" dirty="0" smtClean="0"/>
              <a:t>Сейчас у него четвертый рецидив, болезнь вернулась.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99" y="1327148"/>
            <a:ext cx="4095752" cy="27305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362" y="1327147"/>
            <a:ext cx="4100877" cy="27305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892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223" y="636104"/>
            <a:ext cx="83404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Мы признательны каждому, кто принимает участие в развитии Национального регистра доноров костного мозга имени Васи </a:t>
            </a:r>
            <a:r>
              <a:rPr lang="ru-RU" sz="2800" dirty="0" smtClean="0"/>
              <a:t>Перевощикова.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Спасибо!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999" y="3835400"/>
            <a:ext cx="7786981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5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Зачем </a:t>
            </a:r>
            <a:r>
              <a:rPr lang="ru-RU" dirty="0">
                <a:ln w="0"/>
                <a:solidFill>
                  <a:schemeClr val="accent1"/>
                </a:solidFill>
              </a:rPr>
              <a:t>нужны регистры доноров костного мозга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1646" y="2303394"/>
            <a:ext cx="8230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Трансплантация костного </a:t>
            </a:r>
            <a:r>
              <a:rPr lang="ru-RU" sz="2800" dirty="0" smtClean="0"/>
              <a:t>мозга часто </a:t>
            </a:r>
            <a:r>
              <a:rPr lang="ru-RU" sz="2800" b="1" dirty="0" smtClean="0"/>
              <a:t> - единственный и последний шанс </a:t>
            </a:r>
            <a:r>
              <a:rPr lang="ru-RU" sz="2800" dirty="0" smtClean="0"/>
              <a:t>на </a:t>
            </a:r>
            <a:r>
              <a:rPr lang="ru-RU" sz="2800" dirty="0"/>
              <a:t>спасение больного, страдающего онкогематологическим или наследственным </a:t>
            </a:r>
            <a:r>
              <a:rPr lang="ru-RU" sz="2800" dirty="0" smtClean="0"/>
              <a:t>заболеванием</a:t>
            </a:r>
          </a:p>
          <a:p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076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Зачем </a:t>
            </a:r>
            <a:r>
              <a:rPr lang="ru-RU" dirty="0">
                <a:ln w="0"/>
                <a:solidFill>
                  <a:schemeClr val="accent1"/>
                </a:solidFill>
              </a:rPr>
              <a:t>нужен </a:t>
            </a:r>
            <a:r>
              <a:rPr lang="ru-RU" b="1" dirty="0" smtClean="0">
                <a:ln w="0"/>
                <a:solidFill>
                  <a:schemeClr val="accent1"/>
                </a:solidFill>
              </a:rPr>
              <a:t>Национальный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 регистр в России?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13946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Шансов </a:t>
            </a:r>
            <a:r>
              <a:rPr lang="ru-RU" dirty="0"/>
              <a:t>найти совместимого </a:t>
            </a:r>
            <a:r>
              <a:rPr lang="ru-RU" dirty="0" smtClean="0"/>
              <a:t>донора среди </a:t>
            </a:r>
            <a:r>
              <a:rPr lang="ru-RU" dirty="0"/>
              <a:t>людей </a:t>
            </a:r>
            <a:r>
              <a:rPr lang="ru-RU" b="1" dirty="0"/>
              <a:t>сходного с ним этнического происхождения </a:t>
            </a:r>
            <a:r>
              <a:rPr lang="ru-RU" dirty="0"/>
              <a:t>для больного </a:t>
            </a:r>
            <a:r>
              <a:rPr lang="ru-RU" dirty="0" smtClean="0"/>
              <a:t>больше.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6675" y="3111500"/>
            <a:ext cx="60048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5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Как </a:t>
            </a:r>
            <a:r>
              <a:rPr lang="ru-RU" dirty="0">
                <a:ln w="0"/>
                <a:solidFill>
                  <a:schemeClr val="accent1"/>
                </a:solidFill>
              </a:rPr>
              <a:t>создавался российский 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регистр?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7400" y="1755030"/>
            <a:ext cx="841673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На июль 2019 года в российском регистре </a:t>
            </a:r>
            <a:r>
              <a:rPr lang="ru-RU" sz="2200" b="1" dirty="0" smtClean="0"/>
              <a:t>101 тысяч </a:t>
            </a:r>
            <a:r>
              <a:rPr lang="ru-RU" sz="2200" dirty="0" smtClean="0"/>
              <a:t>потенциальных доноров. Из них </a:t>
            </a:r>
            <a:r>
              <a:rPr lang="ru-RU" sz="2200" b="1" dirty="0" smtClean="0"/>
              <a:t>298 добровольца </a:t>
            </a:r>
            <a:r>
              <a:rPr lang="ru-RU" sz="2200" dirty="0" smtClean="0"/>
              <a:t>стали реальными донорами костного мозга.</a:t>
            </a:r>
          </a:p>
          <a:p>
            <a:endParaRPr lang="ru-RU" sz="2200" dirty="0" smtClean="0"/>
          </a:p>
          <a:p>
            <a:r>
              <a:rPr lang="ru-RU" sz="2200" dirty="0" smtClean="0"/>
              <a:t>В регистре Германии 8 миллионов потенциальных доноров костного мозга, в регистре США 10 миллионов. В Израиле каждый десятый потенциальный донор костного мозга.</a:t>
            </a:r>
          </a:p>
          <a:p>
            <a:endParaRPr lang="ru-RU" sz="2200" dirty="0" smtClean="0"/>
          </a:p>
          <a:p>
            <a:r>
              <a:rPr lang="ru-RU" sz="2200" dirty="0" smtClean="0"/>
              <a:t>В России </a:t>
            </a:r>
            <a:r>
              <a:rPr lang="ru-RU" sz="2200" b="1" dirty="0" smtClean="0"/>
              <a:t>ежегодно</a:t>
            </a:r>
            <a:r>
              <a:rPr lang="ru-RU" sz="2200" dirty="0" smtClean="0"/>
              <a:t> делают </a:t>
            </a:r>
            <a:r>
              <a:rPr lang="ru-RU" sz="2200" b="1" dirty="0" smtClean="0"/>
              <a:t>всего 1,8 тысяч </a:t>
            </a:r>
            <a:r>
              <a:rPr lang="ru-RU" sz="2200" dirty="0" smtClean="0"/>
              <a:t>трансплантаций костного мозга и гемопоэтических стволовых клеток. Потребность на 2018 год была: 4214 случаев у взрослых и 900 случаев у детей*.</a:t>
            </a:r>
          </a:p>
          <a:p>
            <a:endParaRPr lang="ru-RU" sz="2200" dirty="0" smtClean="0"/>
          </a:p>
          <a:p>
            <a:r>
              <a:rPr lang="ru-RU" sz="2200" b="1" dirty="0" smtClean="0"/>
              <a:t> Многие больные остаются без донора</a:t>
            </a:r>
            <a:r>
              <a:rPr lang="ru-RU" sz="2200" dirty="0" smtClean="0"/>
              <a:t>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*По данным вице-премьера РФ Татьяны Голиковой). 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0457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Как </a:t>
            </a:r>
            <a:r>
              <a:rPr lang="ru-RU" dirty="0">
                <a:ln w="0"/>
                <a:solidFill>
                  <a:schemeClr val="accent1"/>
                </a:solidFill>
              </a:rPr>
              <a:t>создавался российский 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регистр?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25" y="1909125"/>
            <a:ext cx="9019242" cy="43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7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1905" y="293915"/>
            <a:ext cx="6975106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4400" cap="none" spc="0" dirty="0" smtClean="0">
                <a:ln w="0"/>
                <a:solidFill>
                  <a:schemeClr val="accent1"/>
                </a:solidFill>
                <a:latin typeface="+mj-lt"/>
              </a:rPr>
              <a:t>Что такое костный мозг?</a:t>
            </a:r>
            <a:endParaRPr lang="ru-RU" sz="440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1600200"/>
            <a:ext cx="8817862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Кто </a:t>
            </a:r>
            <a:r>
              <a:rPr lang="ru-RU" dirty="0">
                <a:ln w="0"/>
                <a:solidFill>
                  <a:schemeClr val="accent1"/>
                </a:solidFill>
              </a:rPr>
              <a:t>может стать 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донором </a:t>
            </a:r>
            <a:br>
              <a:rPr lang="ru-RU" dirty="0" smtClean="0">
                <a:ln w="0"/>
                <a:solidFill>
                  <a:schemeClr val="accent1"/>
                </a:solidFill>
              </a:rPr>
            </a:br>
            <a:r>
              <a:rPr lang="ru-RU" dirty="0" smtClean="0">
                <a:ln w="0"/>
                <a:solidFill>
                  <a:schemeClr val="accent1"/>
                </a:solidFill>
              </a:rPr>
              <a:t>костного мозга?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119" y="1889760"/>
            <a:ext cx="8432579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6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20" y="1494845"/>
            <a:ext cx="8528986" cy="4778734"/>
          </a:xfrm>
        </p:spPr>
        <p:txBody>
          <a:bodyPr>
            <a:normAutofit fontScale="70000" lnSpcReduction="20000"/>
          </a:bodyPr>
          <a:lstStyle/>
          <a:p>
            <a:r>
              <a:rPr lang="ru-RU" sz="3000" b="1" dirty="0" smtClean="0"/>
              <a:t>Подпишите добровольное </a:t>
            </a:r>
            <a:r>
              <a:rPr lang="ru-RU" sz="3000" b="1" dirty="0"/>
              <a:t>информированное согласие </a:t>
            </a:r>
            <a:r>
              <a:rPr lang="ru-RU" sz="3000" dirty="0"/>
              <a:t>на </a:t>
            </a:r>
            <a:r>
              <a:rPr lang="ru-RU" sz="3000" dirty="0" smtClean="0"/>
              <a:t>вступление в регистр, </a:t>
            </a:r>
            <a:r>
              <a:rPr lang="ru-RU" sz="3000" dirty="0"/>
              <a:t>обработку и хранение своих персональных </a:t>
            </a:r>
            <a:r>
              <a:rPr lang="ru-RU" sz="3000" dirty="0" smtClean="0"/>
              <a:t>данных.</a:t>
            </a:r>
          </a:p>
          <a:p>
            <a:r>
              <a:rPr lang="ru-RU" sz="3000" dirty="0" smtClean="0"/>
              <a:t>Заполните анкету о состоянии своего здоровья.</a:t>
            </a:r>
          </a:p>
          <a:p>
            <a:r>
              <a:rPr lang="ru-RU" sz="3000" b="1" dirty="0" smtClean="0"/>
              <a:t>Сдайте 4 мл крови </a:t>
            </a:r>
            <a:r>
              <a:rPr lang="ru-RU" sz="3000" dirty="0" smtClean="0"/>
              <a:t>из вены для </a:t>
            </a:r>
            <a:r>
              <a:rPr lang="en-US" sz="3000" dirty="0" smtClean="0"/>
              <a:t>HLA</a:t>
            </a:r>
            <a:r>
              <a:rPr lang="ru-RU" sz="3000" dirty="0" smtClean="0"/>
              <a:t>-типирования.  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Образец </a:t>
            </a:r>
            <a:r>
              <a:rPr lang="ru-RU" sz="3000" dirty="0"/>
              <a:t>крови сдается </a:t>
            </a:r>
            <a:r>
              <a:rPr lang="ru-RU" sz="3000" b="1" dirty="0"/>
              <a:t>не натощак</a:t>
            </a:r>
            <a:r>
              <a:rPr lang="ru-RU" sz="3000" dirty="0"/>
              <a:t>, паспорт </a:t>
            </a:r>
            <a:r>
              <a:rPr lang="ru-RU" sz="3000" dirty="0" smtClean="0"/>
              <a:t>предъявлять не нужно, это бесплатно. </a:t>
            </a:r>
            <a:endParaRPr lang="ru-RU" sz="3000" dirty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Вступая </a:t>
            </a:r>
            <a:r>
              <a:rPr lang="ru-RU" sz="3000" dirty="0"/>
              <a:t>в регистр, вы </a:t>
            </a:r>
            <a:r>
              <a:rPr lang="ru-RU" sz="3000" dirty="0" smtClean="0"/>
              <a:t>соглашаетесь в будущем </a:t>
            </a:r>
            <a:r>
              <a:rPr lang="ru-RU" sz="3000" dirty="0"/>
              <a:t>стать донором для любого пациента, нуждающегося в неродственной трансплантации.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Если вы подойдете конкретному пациенту, с вами свяжется сотрудник регистра и расскажет о дальнейших шагах.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89385" y="123985"/>
            <a:ext cx="7297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cap="none" spc="0" dirty="0" smtClean="0">
                <a:ln w="0"/>
                <a:solidFill>
                  <a:schemeClr val="accent1"/>
                </a:solidFill>
                <a:latin typeface="+mj-lt"/>
              </a:rPr>
              <a:t>Как вступить в регистр?</a:t>
            </a:r>
            <a:endParaRPr lang="ru-RU" sz="440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863</Words>
  <Application>Microsoft Office PowerPoint</Application>
  <PresentationFormat>Лист A4 (210x297 мм)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Зачем нужны регистры доноров костного мозга?</vt:lpstr>
      <vt:lpstr>Зачем нужны регистры доноров костного мозга?</vt:lpstr>
      <vt:lpstr>Зачем нужен Национальный регистр в России?</vt:lpstr>
      <vt:lpstr>Как создавался российский регистр?</vt:lpstr>
      <vt:lpstr>Как создавался российский регистр?</vt:lpstr>
      <vt:lpstr>Слайд 7</vt:lpstr>
      <vt:lpstr>Кто может стать донором  костного мозга?</vt:lpstr>
      <vt:lpstr>Слайд 9</vt:lpstr>
      <vt:lpstr>Слайд 10</vt:lpstr>
      <vt:lpstr>Каков шанс стать донором?</vt:lpstr>
      <vt:lpstr>Слайд 12</vt:lpstr>
      <vt:lpstr>Слайд 13</vt:lpstr>
      <vt:lpstr>Слайд 14</vt:lpstr>
      <vt:lpstr>Важно знать!</vt:lpstr>
      <vt:lpstr>Как происходит сбор клеток костного мозга у донора?</vt:lpstr>
      <vt:lpstr>Слайд 17</vt:lpstr>
      <vt:lpstr>Что будет после процедуры донации?</vt:lpstr>
      <vt:lpstr>Может ли донор встретиться  с пациентом?</vt:lpstr>
      <vt:lpstr>О донорах и спасенных детях из Новосибирска</vt:lpstr>
      <vt:lpstr>О донорах и спасенных детях из Новосибирска</vt:lpstr>
      <vt:lpstr>Кто уже в Регистре из врачей?  </vt:lpstr>
      <vt:lpstr>Кто уже в Регистре из СФО?  </vt:lpstr>
      <vt:lpstr>Кому не нашли донора в регистре?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Макаренко</dc:creator>
  <cp:lastModifiedBy>user</cp:lastModifiedBy>
  <cp:revision>86</cp:revision>
  <cp:lastPrinted>2018-03-19T11:47:02Z</cp:lastPrinted>
  <dcterms:created xsi:type="dcterms:W3CDTF">2018-03-05T17:50:07Z</dcterms:created>
  <dcterms:modified xsi:type="dcterms:W3CDTF">2019-08-30T05:03:43Z</dcterms:modified>
</cp:coreProperties>
</file>